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300" r:id="rId12"/>
    <p:sldId id="299" r:id="rId13"/>
    <p:sldId id="302" r:id="rId14"/>
    <p:sldId id="301" r:id="rId15"/>
    <p:sldId id="303" r:id="rId16"/>
    <p:sldId id="304" r:id="rId17"/>
    <p:sldId id="269" r:id="rId18"/>
    <p:sldId id="305" r:id="rId19"/>
    <p:sldId id="271" r:id="rId20"/>
    <p:sldId id="272" r:id="rId21"/>
    <p:sldId id="273" r:id="rId22"/>
    <p:sldId id="282" r:id="rId23"/>
    <p:sldId id="307" r:id="rId24"/>
    <p:sldId id="284" r:id="rId25"/>
    <p:sldId id="285" r:id="rId26"/>
    <p:sldId id="286" r:id="rId27"/>
    <p:sldId id="287" r:id="rId28"/>
    <p:sldId id="288" r:id="rId29"/>
    <p:sldId id="309" r:id="rId30"/>
    <p:sldId id="310" r:id="rId31"/>
    <p:sldId id="311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5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2-10T23:37:25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27391 9264 2321 0,'5'26'172'0,"-2"-2"-21"0,2 0-7 15,-3-4-18-15,-2-1 1 0,0-19-3 0,7 36-12 16,-7-24-13-16,0-12 5 0,0 29 20 16,0-29-12-16,0 25 12 0,0-25 5 15,3 25-4-15,-3-25 8 0,2 22-8 0,-2-22-5 16,0 28-7-16,0-28-23 0,0 43-23 15,0-16-24-15,-2 3-38 0,-1 2-48 0,3 2-79 16,-7-2-113-16,0-2-130 0,4-3-224 16,-2 3-4-16,0-11-183 0,5-19-262 0</inkml:trace>
  <inkml:trace contextRef="#ctx0" brushRef="#br0" timeOffset="2950.72">16532 7051 2493 0,'8'-18'5'0,"-8"18"30"0,5-26 12 15,-5 26 8-15,4-17 26 0,-4 17 16 0,0 0 18 16,8-14 10-16,-8 14 28 0,0 0-6 16,0 0 18-16,0 0 48 0,0 0 9 0,0 0 33 15,0 0 7-15,22 38 6 0,-22-38 2 16,-7 64 6-16,4-3-24 0,-2 26-42 15,-7 15-6-15,0 47-10 0,-8 19-19 0,0 19-7 16,1 16-26-16,-1 15-7 0,0 2 1 16,5 0-18-16,-4-2-20 0,-1-13-2 0,0-16-22 15,3-15-3-15,10-22-13 0,-6-40-28 16,11-15-40-16,2-24-72 0,0-16-98 0,10-16-75 16,0-21-69-16,4-12-93 0,6-15-176 15,12-13-154-15,7-15 67 0,8-12-439 16,12-7-890-16</inkml:trace>
  <inkml:trace contextRef="#ctx0" brushRef="#br0" timeOffset="3383.01">17980 7308 3513 0,'-13'-16'-64'16,"13"16"26"-16,0 0 27 0,0 0 24 0,0-26 31 16,0 26 24-16,0 0 27 0,0 0 41 15,0 0 26-15,0 0 34 0,0 0 47 0,0 0 6 16,0 0 19-16,20 146 12 0,-20-44 12 16,8 48-29-16,-4 18-9 0,-1 25 7 0,2 6-17 15,-5 14-24-15,7 0-22 0,3-5-16 16,-3-13-35-16,3-9-28 0,8-20-38 0,-6-21-74 15,0-45-88-15,3-10-108 0,5-25-89 16,4-28-95-16,-2-24-112 0,-2-21-238 16,0-21-4-16,-1-23 81 0,6-30-419 0,0-14-761 15</inkml:trace>
  <inkml:trace contextRef="#ctx0" brushRef="#br0" timeOffset="3816.29">15774 7371 3430 0,'-5'20'40'0,"5"1"39"16,0-21 48-16,17 36 43 0,5-17 47 0,15-2 48 15,18 2 38-15,4-6 12 0,32 5 34 16,10-3-46-16,17-2-17 0,34 6-27 0,8 3-15 16,10-6-6-16,-2 5-8 0,-6-7-17 15,8 5-18-15,-17 5-35 0,-6 1-26 16,-11 6-101-16,-6 8-16 0,-31-4-17 0,-16 0-27 16,-4 4-85-16,-15 1-187 0,-10 1-151 15,-22-9-185-15,-12-3-109 0,-5-9 15 0,-10-4-512 16,-8 0-1100-16</inkml:trace>
  <inkml:trace contextRef="#ctx0" brushRef="#br0" timeOffset="4200.49">15439 8881 4159 0,'-10'34'86'16,"18"-3"81"-16,2-3 78 0,17 10 59 15,7 0 40-15,35 5-9 0,12 0 10 16,50 4 27-16,12-8 0 0,24-8 12 0,18-6-27 16,16-8-192-16,9-9-62 0,6-8-14 15,-1-3-8-15,-6-2-8 0,-15 0-14 0,-9-3-10 16,-15 4-12-16,-40 3-10 0,-7-2-19 16,-14 3-31-16,-13-2-32 0,-27 0-43 0,-23 2-49 15,-9-2-63-15,-17 6-501 0,-10-2-91 16,-10-2 62-16,0 0-762 0,0 0-1342 0</inkml:trace>
  <inkml:trace contextRef="#ctx0" brushRef="#br0" timeOffset="5117.78">16766 8445 4316 0,'-20'-6'-97'0,"20"6"44"16,0 0 29-16,0 0 31 0,0 0 27 16,0 0 28-16,0 0 29 0,0 0 42 15,0 0 15-15,0 0 13 0,32 48 6 0,-2-10 6 16,12 14 5-16,5 12-4 0,7 1-8 16,-5-2-18-16,5 6-15 0,5-7-8 0,-7-1-12 15,7-4-19-15,-7-8-27 0,-13-12-43 16,0-5-35-16,1-6-82 0,-8-12-58 15,-5-6-59-15,-7-6-75 0,-3-2-124 0,-17 0-156 16,15-18-97-16,-15 18 64 0,5-38-339 16,-5 5-453-16</inkml:trace>
  <inkml:trace contextRef="#ctx0" brushRef="#br0" timeOffset="5350.68">17372 8430 3113 0,'0'0'111'0,"0"0"28"16,0 0 23-16,-30 47 64 0,15-22 45 15,1 8 35-15,-6 11 15 0,-10 19 5 0,-2-5-21 16,-7 5-13-16,0 4-44 0,-3-7-29 16,0 0-20-16,7-6-10 0,3-14-44 0,5-7-44 15,10-8-70-15,2-6-110 0,8-10-103 16,7-9-110-16,0 0-121 0,0 0-318 0,0 0 31 15,22-66 69-15,-5 38-378 0,10-6-629 16</inkml:trace>
  <inkml:trace contextRef="#ctx0" brushRef="#br0" timeOffset="6034.39">16249 8473 3423 0,'-24'29'87'0,"-1"-1"35"0,3-9 29 0,2-2 25 16,0-3 24-16,1-2 22 0,19-12 7 16,-30 16 9-16,15-12-13 0,15-4-7 15,0 0 0-15,-51-8-20 0,28-4-6 0,-6-5-14 16,2-3-8-16,2-1-13 0,3-4-3 15,-3 3-6-15,6-2-19 0,4-4-13 0,-2-4-16 16,14-6-1-16,6-6-24 0,4-8 3 16,5-5-30-16,20-6-4 0,-4 4-17 15,4 12-8-15,0 9-5 0,4 4-4 0,-6 11-10 16,2 5 2-16,-5 12-4 0,-2 9 2 16,2 6 2-16,2 11 3 0,-7 14 5 0,6 7 8 15,-16 7-4-15,-5 7 21 0,-2 5-19 16,-10 0 7-16,-2 2 8 0,-5-3-4 0,-3-9 0 15,-5-5-6-15,5-10 4 0,-2-3-5 16,-3-8-4-16,1-13-5 0,-1-4-4 0,20-7-13 16,-52-16-18-16,25 2-18 0,-5-4-24 15,13-1-65-15,-9 2-290 0,9 2-150 16,2 6-193-16,17 9 15 0,-20-1-625 0,20 1-1222 16</inkml:trace>
  <inkml:trace contextRef="#ctx0" brushRef="#br0" timeOffset="7183.98">15919 15595 3956 0,'0'0'-124'0,"0"0"46"0,0 0 45 16,0 0 35-16,0 0 27 0,0 0 28 16,0 0 29-16,0 0 6 0,-27 43 30 0,27-13 17 15,-5 10 8-15,-2 16 21 0,-1 11 3 16,4 18 24-16,-6 13 16 0,-8 9 12 15,11 32-1-15,-13 8-30 0,3 6 11 0,-10 1-20 16,7 1-6-16,-7 0-22 0,-5-2-13 16,5-8-2-16,0-14-30 0,10-30-28 0,2-22-37 15,3-18-72-15,0-13-85 0,12-16-67 16,0-12-39-16,0-20-45 0,0 0-67 16,0 0-66-16,0 0-162 0,0 0-137 0,39-63 56 15,-22 35-353-15,-2-1-584 0</inkml:trace>
  <inkml:trace contextRef="#ctx0" brushRef="#br0" timeOffset="7951.63">18027 15532 3023 0,'0'0'19'15,"0"0"61"-15,0 0 51 0,0 0 9 16,0 97 27-16,0-32 55 0,0 28 46 0,-13 16 29 16,-2 32 11-16,-4 11 8 0,-13 9 6 15,5 0-15-15,-3 0-46 0,3-6-37 0,-2-7-16 16,4-15-21-16,8-34-48 0,2-12-60 16,3-24-65-16,7-9-104 0,7-19-91 15,1-17-79-15,4-12-89 0,-7-6-135 0,0 0-243 16,32-56 61-16,-15 11-406 0,3-24-782 15</inkml:trace>
  <inkml:trace contextRef="#ctx0" brushRef="#br0" timeOffset="8784.5">19770 8031 3214 0,'0'0'-62'0,"0"0"45"16,27 0 50-16,-27 0 44 0,0 0 16 16,0 0 24-16,0 0 24 0,0 0 7 15,0 0 25-15,0 0 11 0,0 0 29 0,-50 44 5 16,13-31 3-16,3 2-1 0,-3-1-24 15,-10 3-23-15,-4 1-6 0,-1-5-38 0,0 2-22 16,-2-4-18-16,-3 5-36 0,3-6-50 16,7 2-59-16,6-7-64 0,11 4-71 0,5-8-112 15,6-2-96-15,-3-8-110 0,9-1-120 16,1-4 35-16,12 14-265 0,-17-33-342 0</inkml:trace>
  <inkml:trace contextRef="#ctx0" brushRef="#br0" timeOffset="9083.54">19154 7744 2685 0,'0'0'14'0,"-39"12"34"0,19-7 18 0,3 1 5 16,-5 2 18-16,2 2-4 0,-10 7-5 15,-4 4 1-15,-3 7-6 0,-5 5-5 0,-15 12 7 16,-2 10 3-16,0 4 7 0,0 1 6 15,5 0-2-15,-3 2 15 0,6-1-12 0,4-4-6 16,15-16-11-16,10-1 0 0,5-7-2 16,14-5-6-16,1-5-16 0,7 0 7 15,2 3 10-15,18 0 33 0,2 1 5 0,19-1 3 16,6-3-6-16,20 4-2 0,6-1-16 16,6-4-13-16,2-1-11 0,10 1-30 0,-5-1-63 15,3 0-78-15,-6-2-127 0,-6-3-151 16,-18 3-258-16,-8-2 42 0,-14 3 0 15,-10-2-140-15,-12-1-228 0</inkml:trace>
  <inkml:trace contextRef="#ctx0" brushRef="#br0" timeOffset="23847.97">21936 15231 580 0,'86'-21'3'0,"5"-3"-13"0,0-2-26 0,5-4 20 16,-2-3-19-16,4-5 1 0,18-11 11 15,-10-5-2-15,-18 4 7 0,-1 3 20 0,-9-1 14 16,-6-4 9-16,-13 9 32 0,-12 7 7 15,-15 7-16-15,-8-1-148 0,-16 9-71 16,-13 3 58-16</inkml:trace>
  <inkml:trace contextRef="#ctx0" brushRef="#br0" timeOffset="26114.64">16138 18965 243 0,'0'0'348'16,"0"0"-49"-16,0 0-3 0,0 0-21 0,0 0-1 16,0 0-15-16,0 0-39 0,0 0 5 15,0 0-18-15,0 0-16 0,0 0 0 16,-69-15-1-16,55 6-38 0,-11-1-3 0,5 0 10 15,-7-2 22-15,12 3 10 0,-2-3 30 16,-5-2 14-16,0 2 0 0,2 0 10 0,1 1-5 16,-1-2-23-16,5 3-29 0,-5-8-26 15,6 4-8-15,-4-4-21 0,6-4-19 16,5 1-7-16,-1-4-8 0,8-2-15 0,0 3-11 16,8-4-11-16,-1 0-16 0,13 0-6 15,-1 1-19-15,6-1-9 0,12 4-7 0,2 0-21 16,3 6-16-16,5 2-21 0,-5 5-16 15,0 6 4-15,-3 2-4 0,0 4-1 16,6 5 12-16,-6 3 6 0,-12-1 9 0,10 5 17 16,-15 2 10-16,-2 3 18 0,0 0 4 15,-8 8 20-15,-5-4 16 0,-2-2 13 0,-10 3 1 16,3-2 0-16,-8 2-7 0,-5-4-2 16,1-1-9-16,-6-3-4 0,-5-2-12 0,-7-5-13 15,13-2-33-15,-6-3-43 0,3-2-38 16,22-1-52-16,-35 6-62 0,35-6-69 15,-29-6-99-15,29 6-136 0,-22-10-176 0,22 10 70 16,-3-18-345-16,3 18-541 0</inkml:trace>
  <inkml:trace contextRef="#ctx0" brushRef="#br0" timeOffset="26499.31">17150 18627 3188 0,'-5'21'69'16,"5"0"38"-16,-5-2 28 0,-2-4 9 0,-3-1 20 16,-2-3 18-16,-1 0 29 0,-4-2 4 15,-5-2-10-15,2-2 2 0,-4-5-8 16,24 0-2-16,-52-12-15 0,25-2-17 0,0 3-37 16,0-7-14-16,5-6-14 0,4 0-5 15,9 3-14-15,-4-8-16 0,11 1-13 0,4-1-18 16,8-6-28-16,2 0-33 0,11 0-26 15,4 3-31-15,10 1-4 0,-5 13-14 16,2 3 16-16,5 5 4 0,-4 10 10 0,2 7 8 16,2 5 3-16,1 9 9 0,-1 5 17 15,-2 7 8-15,-8 1 36 0,-6 9 40 0,-6-4 31 16,-5 2 8-16,-7 0 26 0,-5 1 7 16,-5-1 3-16,-10-5-13 0,1-5-17 15,-9-6-4-15,-4-10-24 0,0-7-34 0,-5-8-31 16,-7-17-48-16,0-11-52 0,2-13-48 15,2-14-72-15,13 0-72 0,5-4-130 0,12 6-255 16,2 9 8-16,11 4 76 0,11-4-316 16,9 4-386-16</inkml:trace>
  <inkml:trace contextRef="#ctx0" brushRef="#br0" timeOffset="27348.73">18992 15373 2795 0,'0'0'9'0,"0"0"46"0,0 0 43 16,0 0 29-16,-13 65 37 0,13-24-3 16,0 18 24-16,0 11 16 0,0 27 37 15,-2 10 2-15,2 12-2 0,0 7-5 0,0 27-23 16,-5 3-21-16,0-3-22 0,5-28-18 16,5-2-31-16,0-10-26 0,-3-3-23 15,6-14-32-15,-1-13-51 0,-2-22-69 0,7-10-73 16,-4-18-98-16,6-15-92 0,-9-14-77 15,-5-4-160-15,0 0-20 0,37-59-325 0,-22 8-428 16</inkml:trace>
  <inkml:trace contextRef="#ctx0" brushRef="#br0" timeOffset="28332.36">19742 16785 2927 0,'-14'12'64'16,"1"-2"44"-16,13-10 29 0,-29 11-9 0,14-8 20 15,15-3 17-15,0 0 5 0,-44-14 0 16,22-1 7-16,-3-10-14 0,-2-13 6 15,0 1-6-15,2-9-2 0,1 0 1 0,4-2-3 16,5-4-16-16,3-3 1 0,-1-4-15 16,6-2-28-16,14-2-4 0,-2 1-3 0,3 2 3 15,9 5-15-15,3-2-15 0,-3 1 0 16,8 8-14-16,7 5-6 0,7 4-4 16,0 5-8-16,1 2-2 0,7 12-11 0,4 4-6 15,-6 14-2-15,1 9-1 0,6 9 6 16,0 9-6-16,-8 6-4 0,10 12 1 0,-10 9-2 15,-4 6 3-15,-6 4 6 0,-9 7 12 16,-13-8-6-16,-7 3 5 0,-7 1 6 0,-8 15-4 16,-10 0 10-16,-4-9 11 0,-4-2 4 15,-4-9-10-15,-7-4-5 0,7-17-2 16,-12-7-23-16,2-11-15 0,3-13-25 0,2-9-15 16,-3-8-28-16,1-10-44 0,4-9-64 15,-2-2-66-15,10-3-85 0,8 5-81 0,1 4-221 16,4 3-75-16,6 6 76 0,3 0-370 15,5 15-599-15</inkml:trace>
  <inkml:trace contextRef="#ctx0" brushRef="#br0" timeOffset="28715.36">20520 15316 3295 0,'0'0'58'0,"5"-16"37"0,-5 16 31 16,0 0-3-16,8-12 20 0,-8 12 12 0,0 0 38 15,0 0 21-15,34 2 14 0,-34-2 5 16,30 22 9-16,-11 4 10 0,-4 9-3 0,5 14-2 16,0 19-13-16,-8 12-13 0,-5 12 3 15,6 13-3-15,-9 6-5 0,-8-2-12 16,1 1-28-16,-7-2-23 0,3-5-78 0,2-3-42 16,-2-5-15-16,7-11-11 0,-3-17-19 15,3-10-16-15,-5-13-36 0,5-11-197 0,0-14-95 16,0-19-95-16,-2 13-168 0,2-13-139 15,0 0 54-15,0 0-464 0,0 0-1017 16</inkml:trace>
  <inkml:trace contextRef="#ctx0" brushRef="#br0" timeOffset="29915.57">19331 17812 3303 0,'-12'-16'-207'15,"12"16"13"-15,0 0 35 0,-5-22 45 16,5 22 40-16,0 0 29 0,3-25 26 0,-3 25 48 16,0 0 52-16,0 0 45 0,2-25 41 15,-2 25 22-15,0 0 17 0,0 0 4 16,0 0-6-16,0 0 30 0,0-22 17 0,0 22 7 15,0 0 6-15,0 0 6 0,0 0-1 16,0 0 4-16,0 0-16 0,0 0-16 0,0 0 24 16,0 0-22-16,0 0-8 0,0 0-10 15,0 0-2-15,-7 61-10 0,2-39-62 0,5 2-90 16,5 9-1-16,-5-3-4 0,-5 6-3 16,5 7-3-16,-3 13-3 0,-2 4 0 15,-2 0-1-15,-5 3 1 0,4-1-4 0,-4-1-4 16,7-3 2-16,-5 2-15 0,0-6-26 15,3-11 0-15,-5-3 0 0,9-3 0 0,-2-7 0 16,0-1 0-16,3-5 0 0,-3-7 0 16,2 1 0-16,3-18 0 0,-4 25-51 0,4-25-59 15,0 0-27-15,0 0-35 0,0 0-114 16,0 0-574-16,0 0 76 0,12-63 34 16,-5 35-638-16,13-12-1236 0</inkml:trace>
  <inkml:trace contextRef="#ctx0" brushRef="#br0" timeOffset="30365.43">19750 18642 4307 0,'-20'23'-31'0,"13"-7"25"16,-6-2 27-16,13-14 22 0,-14 14-6 15,14-14 18-15,0 0 7 0,0 0 11 16,-37-28 15-16,22 11 14 0,3-7 9 0,-1-5 12 16,-1-5 10-16,9-1 9 0,-8-1-9 15,11-3-4-15,2 3-27 0,2-4-8 0,-2-4-7 16,13 6-3-16,6-5-19 0,1 3 1 15,7 5-9-15,-5 6-11 0,0 8-18 16,6 3-4-16,1 7-8 0,1 7-5 0,-6 4-8 16,3 7 0-16,10 5 1 0,-10 7-1 15,5 5 7-15,-5 1 7 0,-2 10 7 0,-10-4 2 16,0 7 1-16,-11 2 0 0,-4-6 2 16,-2 12-4-16,-8-5-5 0,0 5 4 0,-9-1-7 15,-4-5-4-15,-4-7 0 0,-5-1-3 16,10-10-17-16,-2-1-23 0,-1-11-27 15,10-7-61-15,15-3-46 0,-34-19-82 0,24-7-109 16,0 0-276-16,5-8-69 0,8-1 76 16,2-7-361-16,2-4-566 0</inkml:trace>
  <inkml:trace contextRef="#ctx0" brushRef="#br0" timeOffset="32198.02">13492 16509 2847 0,'0'0'-64'16,"0"-21"41"-16,0 21 55 0,0 0 47 0,0 0 31 15,0 0 18-15,-7-24 16 0,7 24-14 16,0 0 0-16,0 0 5 0,0 0 0 0,0 0-3 16,0 0 1-16,0 0 16 0,0 0 15 15,-40 66 4-15,28-19 6 0,-1 11 15 16,-9 22-7-16,-2 9 1 0,-6 5-19 0,-7 32-23 15,-2 3-10-15,4 10-4 0,-2-2-4 16,5-4-4-16,8-30-13 0,2-9-11 0,2-9-13 16,8-22-21-16,-1-10-16 0,6-15-21 15,12-10-11-15,-3-12-31 0,-2-16-40 16,20 4-59-16,-20-4-56 0,37-39-53 0,-15-1-43 16,3-4-76-16,2 1-51 0,-7 0-81 15,-3 8-147-15,2 5 4 0,4 1-266 0,-6 1-364 16</inkml:trace>
  <inkml:trace contextRef="#ctx0" brushRef="#br0" timeOffset="32531.36">13876 16700 2805 0,'-3'-24'21'0,"3"24"24"15,0 0 16-15,0 0 10 0,0 0 15 0,-4-17 7 16,4 17 25-16,0 0 6 0,0 0 7 0,27 70 9 16,-8-23 11-16,11 12-9 0,-1 9 1 15,11 2-29-15,-1 3-20 0,3 3 6 16,0-3-20-16,5 2 1 0,-8-8-19 0,0 0-1 15,-2-7 2-15,-10-11-18 0,1 0-23 16,-4-10-27-16,1-2-24 0,-10-10-48 16,-3-8-44-16,5-6-52 0,-7-5-35 0,-10-8-43 15,0 0-38-15,0 0-106 0,32-28-241 16,-25 5 46-16,3-5 14 0,0-6 102 0</inkml:trace>
  <inkml:trace contextRef="#ctx0" brushRef="#br0" timeOffset="32731.49">14607 16980 2092 0,'-34'1'98'0,"34"-1"50"0,-32 16 20 0,14-2 24 16,-1 0 12-16,-8 6-1 0,0 2-18 15,-1 9-20-15,-4 3-1 0,0 4 3 16,0 0-12-16,0 5-16 0,3-2-16 0,-1-1-16 16,8 2-17-16,-2-4-8 0,9-6-35 15,-2-5-35-15,9-3-59 0,-4-6-63 0,9-6-59 16,3-12-48-16,0 0-75 0,0 0-190 15,0 0-163-15,0 0 67 0,0 0 20 16,50-47 144-16</inkml:trace>
  <inkml:trace contextRef="#ctx0" brushRef="#br0" timeOffset="32998.19">15035 16247 1988 0,'0'0'82'0,"15"43"33"15,-7-14 36-15,1 7 27 0,1 17 9 0,3 2 14 16,6 20 13-16,-4 5-6 0,-3 8-14 16,6 5-1-16,-6 6 12 0,-5 4-26 0,-4 1 2 15,-6 0-6-15,-2 7-19 0,5-4-26 16,-9-4-18-16,-1-11-24 0,10-21-45 0,-8-5-77 15,8-12-101-15,-5-15-144 0,10-12-84 16,-5-11-228-16,0-16-32 0,13 8-191 0,-13-8-298 16</inkml:trace>
  <inkml:trace contextRef="#ctx0" brushRef="#br0" timeOffset="33997.42">13640 18370 2520 0,'0'0'-16'0,"0"0"40"15,0 0 31-15,0 0 20 0,0 0 27 16,0 0 15-16,0 0 18 0,0 0 29 0,0 0-8 16,0 0-1-16,0 0 16 0,7 70 30 15,-7-43 3-15,7 4 11 0,-7 1 2 16,5 5-6-16,-10 7-5 0,5 2-19 0,0 2-11 16,-7-5-8-16,7 0-27 0,-2-1-26 15,-1-11-5-15,-4-1-20 0,7-6-28 0,0-3-38 16,-3-4-36-16,3-17-56 0,3 28-56 15,-3-28-37-15,5 12-66 0,-5-12-99 16,0 0-57-16,0 0-181 0,44-29-76 0,-27 12 13 16,8-8-152-16,2-12-266 0</inkml:trace>
  <inkml:trace contextRef="#ctx0" brushRef="#br0" timeOffset="34314.39">14516 18190 2408 0,'10'15'-6'0,"-10"-15"43"16,7 13 47-16,-7-13 37 0,0 0 42 0,8 16 41 15,-8-16 9-15,5 20-18 0,-5-20 22 16,2 30 28-16,3-10 25 0,-5 3-1 0,2 9-8 15,-9 3 8-15,7 7 0 0,0 1-2 16,-7 13-47-16,2 0-24 0,-5 6-14 16,5 2-17-16,-7-1-22 0,9 3-12 0,-2 1-21 15,0-2-37-15,-2-5-45 0,4-18-70 16,3-6-89-16,3-11-87 0,-3-13-48 0,0-12-66 16,0 0-122-16,0 0-286 0,34-89 60 15,-21 27 72-15,-1-21-309 0,8-3-400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2-10T23:39:36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12933 9457 0,'-27'0'78</inkml:trace>
  <inkml:trace contextRef="#ctx0" brushRef="#br0" timeOffset="1584.69">8823 17187 0,'27'0'0,"28"0"0,-27 0 0,-28-28 16</inkml:trace>
  <inkml:trace contextRef="#ctx0" brushRef="#br0" timeOffset="23406.42">6247 9841 0,'0'-28'172</inkml:trace>
  <inkml:trace contextRef="#ctx0" brushRef="#br0" timeOffset="28547.84">5343 10882 0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2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4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23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43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72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3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53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7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6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2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2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7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1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31C0765-7B50-4250-BBB6-B0BBDCA86BD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6446BE2-6EEC-4FFB-B10D-18A521B3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5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10.mp4"/><Relationship Id="rId7" Type="http://schemas.openxmlformats.org/officeDocument/2006/relationships/image" Target="../media/image21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5">
            <a:extLst>
              <a:ext uri="{FF2B5EF4-FFF2-40B4-BE49-F238E27FC236}">
                <a16:creationId xmlns:a16="http://schemas.microsoft.com/office/drawing/2014/main" id="{C8DE2DFB-9785-400F-B3E7-1CB7236F2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026" name="Picture 2" descr="Steve hitting a skeleton with a diamond sword while a pig watches">
            <a:extLst>
              <a:ext uri="{FF2B5EF4-FFF2-40B4-BE49-F238E27FC236}">
                <a16:creationId xmlns:a16="http://schemas.microsoft.com/office/drawing/2014/main" id="{1C9A3C44-503B-9C44-1597-39DC4FE96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054" r="-1" b="-1"/>
          <a:stretch/>
        </p:blipFill>
        <p:spPr bwMode="auto">
          <a:xfrm>
            <a:off x="474133" y="475488"/>
            <a:ext cx="11243734" cy="590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11A8F-E6D4-ECA9-0342-8B2604EDE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/>
              <a:t>On the Computing Power of Minecraft Redstone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E1E52-E837-44D8-6EC7-EAD3CEAC9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/>
              <a:t>A Lecture by Jaskin Kabir</a:t>
            </a:r>
            <a:endParaRPr lang="en-US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0B7E175-A6E0-454B-BB5F-33FE3814D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435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9054D-0753-2126-5801-2F7A423E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Inputs</a:t>
            </a:r>
          </a:p>
        </p:txBody>
      </p:sp>
      <p:pic>
        <p:nvPicPr>
          <p:cNvPr id="6" name="inputs">
            <a:hlinkClick r:id="" action="ppaction://media"/>
            <a:extLst>
              <a:ext uri="{FF2B5EF4-FFF2-40B4-BE49-F238E27FC236}">
                <a16:creationId xmlns:a16="http://schemas.microsoft.com/office/drawing/2014/main" id="{DAA0D04A-11E5-AB73-AF9D-2C628D495C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1991BB-83C2-8668-624E-A99B901BEE2B}"/>
                  </a:ext>
                </a:extLst>
              </p14:cNvPr>
              <p14:cNvContentPartPr/>
              <p14:nvPr/>
            </p14:nvContentPartPr>
            <p14:xfrm>
              <a:off x="1923480" y="3404520"/>
              <a:ext cx="2732760" cy="2783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1991BB-83C2-8668-624E-A99B901BEE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4120" y="3395160"/>
                <a:ext cx="2751480" cy="28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37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C1D83B-9E6D-449F-89C6-E2EDC2898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BC09B8-8564-494B-BAD7-51AACE24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F915E5-E3C9-4FDC-B7CA-C8779A8AD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931CFAF9-47D0-45E1-AC87-958CE2C40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E22341-DA67-4E26-811B-8BC8E324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E9F23E6-4D77-4496-80BD-50308E88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B89F240-F6A6-4E65-9467-2DA5D97CE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361FED2-1D39-48EB-862F-559B1A224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0BF353-9F95-88AC-E755-3CCF0518C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/>
              <a:t>Wiring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101A1-5C25-DA85-C155-B8910A59E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 Redstone signal can be carried for 15 blocks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Why 15?</a:t>
            </a:r>
          </a:p>
          <a:p>
            <a:r>
              <a:rPr lang="en-US">
                <a:solidFill>
                  <a:schemeClr val="bg1"/>
                </a:solidFill>
              </a:rPr>
              <a:t>Redstone lines next to each other will interconnect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Plan wiring carefully</a:t>
            </a:r>
          </a:p>
          <a:p>
            <a:r>
              <a:rPr lang="en-US">
                <a:solidFill>
                  <a:schemeClr val="bg1"/>
                </a:solidFill>
              </a:rPr>
              <a:t>Moving a signal vertically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Staircase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Slab Tower</a:t>
            </a:r>
          </a:p>
        </p:txBody>
      </p:sp>
      <p:pic>
        <p:nvPicPr>
          <p:cNvPr id="6" name="slab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5616571-412D-9E48-7A8B-98B7EAA2E8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18226" y="840056"/>
            <a:ext cx="4125317" cy="23204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3BE1FD-8B44-4D3C-85D1-FBE714E3D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Stair">
            <a:hlinkClick r:id="" action="ppaction://media"/>
            <a:extLst>
              <a:ext uri="{FF2B5EF4-FFF2-40B4-BE49-F238E27FC236}">
                <a16:creationId xmlns:a16="http://schemas.microsoft.com/office/drawing/2014/main" id="{5A975E42-2C40-0256-F184-625463F2A0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18226" y="3715035"/>
            <a:ext cx="4125317" cy="23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4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4413A5B8-916B-4E83-AFA1-B74C4E792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3" name="Freeform 5">
            <a:extLst>
              <a:ext uri="{FF2B5EF4-FFF2-40B4-BE49-F238E27FC236}">
                <a16:creationId xmlns:a16="http://schemas.microsoft.com/office/drawing/2014/main" id="{9AA7DDD1-2A85-430A-9655-4246F43BB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1B728-39ED-CA79-99CD-C6FA0928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4000"/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27A53-229D-B952-1E1B-167A543B4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3" y="629266"/>
            <a:ext cx="6813755" cy="375242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If a block is strongly powered, it will power all adjacent blocks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Redstone wiring counts as a full block, even if it doesn’t look like one</a:t>
            </a:r>
          </a:p>
          <a:p>
            <a:r>
              <a:rPr lang="en-US">
                <a:solidFill>
                  <a:schemeClr val="bg1"/>
                </a:solidFill>
              </a:rPr>
              <a:t>A block can be weakly powered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It will not transfer its power to other blocks</a:t>
            </a: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A0694E76-04AE-4D4F-8C70-CC0A1D91D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Redstone Basics | Minecraft 101">
            <a:extLst>
              <a:ext uri="{FF2B5EF4-FFF2-40B4-BE49-F238E27FC236}">
                <a16:creationId xmlns:a16="http://schemas.microsoft.com/office/drawing/2014/main" id="{FB650CA6-695F-AC7F-EF91-7B2A9271E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r="15990"/>
          <a:stretch/>
        </p:blipFill>
        <p:spPr bwMode="auto">
          <a:xfrm>
            <a:off x="3862653" y="3512123"/>
            <a:ext cx="3560831" cy="2794816"/>
          </a:xfrm>
          <a:prstGeom prst="roundRect">
            <a:avLst>
              <a:gd name="adj" fmla="val 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7328E-0B69-45EA-3B03-7906EE5B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81" y="3589924"/>
            <a:ext cx="3677782" cy="2638810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5916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92110-B21C-C665-E933-5DA5E775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 Repeater: Strong Power</a:t>
            </a:r>
          </a:p>
        </p:txBody>
      </p:sp>
      <p:pic>
        <p:nvPicPr>
          <p:cNvPr id="8" name="strongweak">
            <a:hlinkClick r:id="" action="ppaction://media"/>
            <a:extLst>
              <a:ext uri="{FF2B5EF4-FFF2-40B4-BE49-F238E27FC236}">
                <a16:creationId xmlns:a16="http://schemas.microsoft.com/office/drawing/2014/main" id="{79FD8992-EFC0-070B-391D-EA92E7A9D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05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8E2BA-B9E8-E149-3B2B-59BF73A7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 Repeater: Directionality</a:t>
            </a:r>
          </a:p>
        </p:txBody>
      </p:sp>
      <p:pic>
        <p:nvPicPr>
          <p:cNvPr id="6" name="repeater direction">
            <a:hlinkClick r:id="" action="ppaction://media"/>
            <a:extLst>
              <a:ext uri="{FF2B5EF4-FFF2-40B4-BE49-F238E27FC236}">
                <a16:creationId xmlns:a16="http://schemas.microsoft.com/office/drawing/2014/main" id="{FF96E961-76EE-7616-315F-20FB405F70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6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FF443-A47A-8456-618D-2981B0B8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 Repeater: Repeating</a:t>
            </a:r>
          </a:p>
        </p:txBody>
      </p:sp>
      <p:pic>
        <p:nvPicPr>
          <p:cNvPr id="6" name="repeater">
            <a:hlinkClick r:id="" action="ppaction://media"/>
            <a:extLst>
              <a:ext uri="{FF2B5EF4-FFF2-40B4-BE49-F238E27FC236}">
                <a16:creationId xmlns:a16="http://schemas.microsoft.com/office/drawing/2014/main" id="{EF95BFB7-1C92-2E6A-5CB6-4D4F029F37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5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83155-F5D8-291E-3AC8-A695562E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 Repeater: Delay</a:t>
            </a:r>
          </a:p>
        </p:txBody>
      </p:sp>
      <p:pic>
        <p:nvPicPr>
          <p:cNvPr id="3" name="repeater delay">
            <a:hlinkClick r:id="" action="ppaction://media"/>
            <a:extLst>
              <a:ext uri="{FF2B5EF4-FFF2-40B4-BE49-F238E27FC236}">
                <a16:creationId xmlns:a16="http://schemas.microsoft.com/office/drawing/2014/main" id="{3A86A821-0CC1-5042-EBF4-701508D014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63" y="1607500"/>
            <a:ext cx="6470907" cy="363988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17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468D082-E3BC-492A-9E7A-9AD1722F9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0753A0-F502-4BD2-8B29-13C0CC8A4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324F21-759B-4D4E-AFE3-3D41F97D0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444FDA-8BE7-4FD9-99F8-EC05E1F7F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8B94B7A-7584-4679-87E8-F645099A1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D5A21E-2AFB-4AC8-B9DE-38282719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C0F6F2-7EDE-4046-885C-3D5FD00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83C7FBA-31EE-42B4-9746-C11CE0755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4E17B448-C188-45F6-9BC4-3680B1C48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B3F056-BA37-271D-5D60-F921DA63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4000"/>
              <a:t>The Piston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DF427-59E9-11FE-23A5-F0070BDC5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3" y="629265"/>
            <a:ext cx="6813755" cy="381174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Sticky and normal</a:t>
            </a:r>
          </a:p>
          <a:p>
            <a:r>
              <a:rPr lang="en-US">
                <a:solidFill>
                  <a:schemeClr val="bg1"/>
                </a:solidFill>
              </a:rPr>
              <a:t>One tick pulse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4DAE75-46B9-4826-A589-24DED7F18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ston">
            <a:hlinkClick r:id="" action="ppaction://media"/>
            <a:extLst>
              <a:ext uri="{FF2B5EF4-FFF2-40B4-BE49-F238E27FC236}">
                <a16:creationId xmlns:a16="http://schemas.microsoft.com/office/drawing/2014/main" id="{A1D57F19-7DF6-C612-AEBA-A893C9A280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0098" y="2971227"/>
            <a:ext cx="5974260" cy="33605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6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6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E8BD2A-4014-4DC6-A228-4ECE6A0A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0E230E-70E3-4816-B34C-60081C19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83E67D-EC2D-4F62-B68C-E7E941F2F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656D94-EA3C-4DE5-8ACE-F017877DC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F2336D-545C-4580-A987-E34CB8D03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72122C-5459-4226-A789-400922409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CD720A-34B1-4FB2-B122-4864FF2A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E0D36AA-4D88-4918-B42F-4F65F96FC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BE0E7D-C7E7-4D36-81EF-3609D2F28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3737097-3995-4011-B02C-1D81B79A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26F05A5-8383-494D-B689-1FB4561C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AE4DD2-048E-4DF4-89CD-D15DF5CF2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3C80A42D-5C95-4626-956B-6DFFE9379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3FEF6A-0511-0142-D86B-6C36D17E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71" y="437513"/>
            <a:ext cx="6232398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2"/>
                </a:solidFill>
              </a:rPr>
              <a:t>Minecraft’s Logical Building Blocks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E1C69-BCCC-94BA-CD0F-052E9E879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257" y="1172776"/>
            <a:ext cx="3290257" cy="4512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Building logic gates in Minecraft</a:t>
            </a:r>
          </a:p>
        </p:txBody>
      </p:sp>
    </p:spTree>
    <p:extLst>
      <p:ext uri="{BB962C8B-B14F-4D97-AF65-F5344CB8AC3E}">
        <p14:creationId xmlns:p14="http://schemas.microsoft.com/office/powerpoint/2010/main" val="704756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ADB3A8-DB23-4150-A85C-006D092D4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BC6F5-63F0-44AE-86FB-669AEF832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61DA49-F583-4172-A4B3-DF687A15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4A5049-A878-45F5-B470-E4055C524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E1FA92-E391-4228-A379-39B153609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C515EB-0A2F-4B14-9BB4-F3436ADB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E048420-AEC0-47A3-8F23-06D54190E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8D34A33-9305-4ECC-AD2B-2B2878EA1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58AB77-A5D3-B674-8047-BE7DDB6E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/>
              <a:t>Minecraft’s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DBDF-949B-D169-C957-80B8F86FA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Only OR and NOT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From these two operations, all logical operations can be constructed. All computation can be achieved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9A1072-CCD5-4242-A77E-F96255E0D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not">
            <a:hlinkClick r:id="" action="ppaction://media"/>
            <a:extLst>
              <a:ext uri="{FF2B5EF4-FFF2-40B4-BE49-F238E27FC236}">
                <a16:creationId xmlns:a16="http://schemas.microsoft.com/office/drawing/2014/main" id="{936D42A8-EE5A-AD11-EE50-7F7BAB8F50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18028" y="3520086"/>
            <a:ext cx="4818469" cy="2710389"/>
          </a:xfrm>
          <a:prstGeom prst="rect">
            <a:avLst/>
          </a:prstGeom>
        </p:spPr>
      </p:pic>
      <p:pic>
        <p:nvPicPr>
          <p:cNvPr id="4" name="or">
            <a:hlinkClick r:id="" action="ppaction://media"/>
            <a:extLst>
              <a:ext uri="{FF2B5EF4-FFF2-40B4-BE49-F238E27FC236}">
                <a16:creationId xmlns:a16="http://schemas.microsoft.com/office/drawing/2014/main" id="{FCEE6A42-80EF-BEFA-8A2D-DA77F87D2A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9955" y="645107"/>
            <a:ext cx="4818468" cy="27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B1AE-28AE-C86F-18D1-E7C2EA63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Refresher on Digital Logic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36FBE-21F9-6E9E-A0B6-A9A6CAB7B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Representation of Data and Logical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3715156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4">
            <a:extLst>
              <a:ext uri="{FF2B5EF4-FFF2-40B4-BE49-F238E27FC236}">
                <a16:creationId xmlns:a16="http://schemas.microsoft.com/office/drawing/2014/main" id="{3E239521-4E27-466E-9087-5C3D9CD1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39603-6562-4246-A9A6-CE0657B91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88B391-2267-4070-940E-1DFC16029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843D276-7F19-4B7B-A3C9-E92CF9825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BF858F-F5FD-4A7D-A74C-4DB4D07E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F6D2125-7D86-4D93-A5CB-0BCFE524B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2A20C10-8367-4EE7-84F1-DA8FC320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D2F7B40-09B0-4DD4-B504-7BE155EED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FFDC92C-6387-4BF1-9976-A0B078CE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2D368DE5-EE93-47F4-A759-0D6F94E1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AD4D91-560B-4DF8-B52B-A6BF83A6E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12BC828-FAAE-455F-91DC-7ADCAC9DA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5B84F-3784-657A-6661-140FCB05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Minecraft AND: Bubble Pushing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746C8D-B035-928E-4272-124C551BA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Can we make an AND gate with just OR and NOT?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6" descr="Multiple-input Gates | Logic Gates | Electronics Textbook">
            <a:extLst>
              <a:ext uri="{FF2B5EF4-FFF2-40B4-BE49-F238E27FC236}">
                <a16:creationId xmlns:a16="http://schemas.microsoft.com/office/drawing/2014/main" id="{331548FA-8475-0F0C-D778-72513B2EE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" b="5977"/>
          <a:stretch/>
        </p:blipFill>
        <p:spPr bwMode="auto">
          <a:xfrm>
            <a:off x="5599769" y="803751"/>
            <a:ext cx="5581209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27">
            <a:extLst>
              <a:ext uri="{FF2B5EF4-FFF2-40B4-BE49-F238E27FC236}">
                <a16:creationId xmlns:a16="http://schemas.microsoft.com/office/drawing/2014/main" id="{BFD3DF8A-480D-4BB4-B603-B70596CFD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606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E239521-4E27-466E-9087-5C3D9CD1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939603-6562-4246-A9A6-CE0657B91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88B391-2267-4070-940E-1DFC16029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43D276-7F19-4B7B-A3C9-E92CF9825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BF858F-F5FD-4A7D-A74C-4DB4D07E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6D2125-7D86-4D93-A5CB-0BCFE524B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A20C10-8367-4EE7-84F1-DA8FC320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2F7B40-09B0-4DD4-B504-7BE155EED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FFDC92C-6387-4BF1-9976-A0B078CE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D368DE5-EE93-47F4-A759-0D6F94E1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AD4D91-560B-4DF8-B52B-A6BF83A6E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12BC828-FAAE-455F-91DC-7ADCAC9DA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DB67D9-B0D9-5A3E-B335-58D855F9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MINECRAFT XOR: Comparators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A253-392C-3E30-DE7C-907AE534B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5" y="2120900"/>
                <a:ext cx="3133726" cy="3898900"/>
              </a:xfrm>
            </p:spPr>
            <p:txBody>
              <a:bodyPr>
                <a:norm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Traditional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method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Easier way using comparators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Very important gate</a:t>
                </a:r>
              </a:p>
              <a:p>
                <a:pPr lvl="1"/>
                <a:endParaRPr lang="en-US">
                  <a:solidFill>
                    <a:schemeClr val="bg1"/>
                  </a:solidFill>
                </a:endParaRPr>
              </a:p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A253-392C-3E30-DE7C-907AE534B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5" y="2120900"/>
                <a:ext cx="3133726" cy="3898900"/>
              </a:xfrm>
              <a:blipFill>
                <a:blip r:embed="rId3"/>
                <a:stretch>
                  <a:fillRect l="-388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What is the easiest way to learn truth table of NOR gate and XOR gate of  class 12th CBSE? - Quora">
            <a:extLst>
              <a:ext uri="{FF2B5EF4-FFF2-40B4-BE49-F238E27FC236}">
                <a16:creationId xmlns:a16="http://schemas.microsoft.com/office/drawing/2014/main" id="{F22CF7EA-8529-5482-522A-9B27ABFFF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00" r="-1949" b="1813"/>
          <a:stretch/>
        </p:blipFill>
        <p:spPr bwMode="auto">
          <a:xfrm>
            <a:off x="6109346" y="803751"/>
            <a:ext cx="4562055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D3DF8A-480D-4BB4-B603-B70596CFD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008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E8BD2A-4014-4DC6-A228-4ECE6A0A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0E230E-70E3-4816-B34C-60081C19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83E67D-EC2D-4F62-B68C-E7E941F2F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656D94-EA3C-4DE5-8ACE-F017877DC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F2336D-545C-4580-A987-E34CB8D03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72122C-5459-4226-A789-400922409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CD720A-34B1-4FB2-B122-4864FF2A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E0D36AA-4D88-4918-B42F-4F65F96FC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BE0E7D-C7E7-4D36-81EF-3609D2F28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3737097-3995-4011-B02C-1D81B79A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26F05A5-8383-494D-B689-1FB4561C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AE4DD2-048E-4DF4-89CD-D15DF5CF2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3C80A42D-5C95-4626-956B-6DFFE9379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300B6F-A10B-7D2A-09D2-E6CF08D1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71" y="437513"/>
            <a:ext cx="6232398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2"/>
                </a:solidFill>
              </a:rPr>
              <a:t>Storing Data in Minecraft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B5843-A942-A26D-4956-F765FD29B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257" y="1172776"/>
            <a:ext cx="3290257" cy="4512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S/R Latches and T-Flip-Flops</a:t>
            </a:r>
          </a:p>
        </p:txBody>
      </p:sp>
    </p:spTree>
    <p:extLst>
      <p:ext uri="{BB962C8B-B14F-4D97-AF65-F5344CB8AC3E}">
        <p14:creationId xmlns:p14="http://schemas.microsoft.com/office/powerpoint/2010/main" val="255973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1" name="Group 4190">
            <a:extLst>
              <a:ext uri="{FF2B5EF4-FFF2-40B4-BE49-F238E27FC236}">
                <a16:creationId xmlns:a16="http://schemas.microsoft.com/office/drawing/2014/main" id="{8A5B3A6F-2D29-4B89-8C1B-7166BDF3C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92" name="Rectangle 4191">
              <a:extLst>
                <a:ext uri="{FF2B5EF4-FFF2-40B4-BE49-F238E27FC236}">
                  <a16:creationId xmlns:a16="http://schemas.microsoft.com/office/drawing/2014/main" id="{EE390BF8-7FD4-47AB-AAE7-7B367FE8B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93" name="Oval 4192">
              <a:extLst>
                <a:ext uri="{FF2B5EF4-FFF2-40B4-BE49-F238E27FC236}">
                  <a16:creationId xmlns:a16="http://schemas.microsoft.com/office/drawing/2014/main" id="{1FC6E830-2E28-49C4-803D-52A1D2858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94" name="Oval 4193">
              <a:extLst>
                <a:ext uri="{FF2B5EF4-FFF2-40B4-BE49-F238E27FC236}">
                  <a16:creationId xmlns:a16="http://schemas.microsoft.com/office/drawing/2014/main" id="{891A2CBB-04A3-415A-89FF-AE32DC29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95" name="Oval 4194">
              <a:extLst>
                <a:ext uri="{FF2B5EF4-FFF2-40B4-BE49-F238E27FC236}">
                  <a16:creationId xmlns:a16="http://schemas.microsoft.com/office/drawing/2014/main" id="{E579FB2B-09D8-49A0-89C2-2F7E9D5A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96" name="Oval 4195">
              <a:extLst>
                <a:ext uri="{FF2B5EF4-FFF2-40B4-BE49-F238E27FC236}">
                  <a16:creationId xmlns:a16="http://schemas.microsoft.com/office/drawing/2014/main" id="{5E0336F7-0F0C-4850-BD48-60746BA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97" name="Oval 4196">
              <a:extLst>
                <a:ext uri="{FF2B5EF4-FFF2-40B4-BE49-F238E27FC236}">
                  <a16:creationId xmlns:a16="http://schemas.microsoft.com/office/drawing/2014/main" id="{0F467B1F-A4AC-44FB-BFA7-80FB6886C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98" name="Oval 4197">
              <a:extLst>
                <a:ext uri="{FF2B5EF4-FFF2-40B4-BE49-F238E27FC236}">
                  <a16:creationId xmlns:a16="http://schemas.microsoft.com/office/drawing/2014/main" id="{9EC019B8-D9B5-45A9-874D-A742FA6C3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99" name="Freeform 5">
              <a:extLst>
                <a:ext uri="{FF2B5EF4-FFF2-40B4-BE49-F238E27FC236}">
                  <a16:creationId xmlns:a16="http://schemas.microsoft.com/office/drawing/2014/main" id="{D2DAFA2B-17B6-4B84-85CA-8B8A2DA8F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201" name="Rectangle 4200">
            <a:extLst>
              <a:ext uri="{FF2B5EF4-FFF2-40B4-BE49-F238E27FC236}">
                <a16:creationId xmlns:a16="http://schemas.microsoft.com/office/drawing/2014/main" id="{A861840F-5C41-47D6-9188-97E5FFAA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03" name="Rectangle 4202">
            <a:extLst>
              <a:ext uri="{FF2B5EF4-FFF2-40B4-BE49-F238E27FC236}">
                <a16:creationId xmlns:a16="http://schemas.microsoft.com/office/drawing/2014/main" id="{CC7A5971-E020-44E5-9C84-CBE6D0E88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05" name="Oval 4204">
            <a:extLst>
              <a:ext uri="{FF2B5EF4-FFF2-40B4-BE49-F238E27FC236}">
                <a16:creationId xmlns:a16="http://schemas.microsoft.com/office/drawing/2014/main" id="{C896F8D1-40B6-46D7-8E9B-0F39901CC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07" name="Oval 4206">
            <a:extLst>
              <a:ext uri="{FF2B5EF4-FFF2-40B4-BE49-F238E27FC236}">
                <a16:creationId xmlns:a16="http://schemas.microsoft.com/office/drawing/2014/main" id="{5C3F293E-7318-499E-B873-8414096E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09" name="Freeform 5">
            <a:extLst>
              <a:ext uri="{FF2B5EF4-FFF2-40B4-BE49-F238E27FC236}">
                <a16:creationId xmlns:a16="http://schemas.microsoft.com/office/drawing/2014/main" id="{C7143AC6-510C-412B-A869-C763757C2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211" name="Freeform 5">
            <a:extLst>
              <a:ext uri="{FF2B5EF4-FFF2-40B4-BE49-F238E27FC236}">
                <a16:creationId xmlns:a16="http://schemas.microsoft.com/office/drawing/2014/main" id="{58504BDE-55E2-4113-BBC7-9ED7D3C7B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0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13" name="Freeform 5">
            <a:extLst>
              <a:ext uri="{FF2B5EF4-FFF2-40B4-BE49-F238E27FC236}">
                <a16:creationId xmlns:a16="http://schemas.microsoft.com/office/drawing/2014/main" id="{97E1E590-5499-404A-8892-6F8C6EFC0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E3A1B-5904-E06F-A267-9C9A36CD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The S/R Latch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68465-E1EA-2DB8-10EC-25B599E64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76" y="5692877"/>
            <a:ext cx="10893095" cy="5353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accent1"/>
                </a:solidFill>
              </a:rPr>
              <a:t>A memory Module that can be Set/Reset and latches its current state</a:t>
            </a:r>
          </a:p>
          <a:p>
            <a:pPr marL="0" indent="0">
              <a:buNone/>
            </a:pPr>
            <a:endParaRPr lang="en-US" cap="all" dirty="0">
              <a:solidFill>
                <a:schemeClr val="accent1"/>
              </a:solidFill>
            </a:endParaRPr>
          </a:p>
        </p:txBody>
      </p:sp>
      <p:pic>
        <p:nvPicPr>
          <p:cNvPr id="5" name="Picture 2" descr="The S-R Latch | Multivibrators | Electronics Textbook">
            <a:extLst>
              <a:ext uri="{FF2B5EF4-FFF2-40B4-BE49-F238E27FC236}">
                <a16:creationId xmlns:a16="http://schemas.microsoft.com/office/drawing/2014/main" id="{7348BB27-86F6-E0D2-ED67-7898E6473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294" y="1124539"/>
            <a:ext cx="5016463" cy="1820228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15" name="Rectangle 4214">
            <a:extLst>
              <a:ext uri="{FF2B5EF4-FFF2-40B4-BE49-F238E27FC236}">
                <a16:creationId xmlns:a16="http://schemas.microsoft.com/office/drawing/2014/main" id="{56D6E0AE-0966-4200-8C11-FA0A08E8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srl">
            <a:hlinkClick r:id="" action="ppaction://media"/>
            <a:extLst>
              <a:ext uri="{FF2B5EF4-FFF2-40B4-BE49-F238E27FC236}">
                <a16:creationId xmlns:a16="http://schemas.microsoft.com/office/drawing/2014/main" id="{39DEEC90-08D5-403A-7825-51F933218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8049" t="20919" b="7349"/>
          <a:stretch/>
        </p:blipFill>
        <p:spPr>
          <a:xfrm>
            <a:off x="5683851" y="268054"/>
            <a:ext cx="6307694" cy="3537278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969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2" name="Group 4161">
            <a:extLst>
              <a:ext uri="{FF2B5EF4-FFF2-40B4-BE49-F238E27FC236}">
                <a16:creationId xmlns:a16="http://schemas.microsoft.com/office/drawing/2014/main" id="{8A5B3A6F-2D29-4B89-8C1B-7166BDF3C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63" name="Rectangle 4162">
              <a:extLst>
                <a:ext uri="{FF2B5EF4-FFF2-40B4-BE49-F238E27FC236}">
                  <a16:creationId xmlns:a16="http://schemas.microsoft.com/office/drawing/2014/main" id="{EE390BF8-7FD4-47AB-AAE7-7B367FE8B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64" name="Oval 4163">
              <a:extLst>
                <a:ext uri="{FF2B5EF4-FFF2-40B4-BE49-F238E27FC236}">
                  <a16:creationId xmlns:a16="http://schemas.microsoft.com/office/drawing/2014/main" id="{1FC6E830-2E28-49C4-803D-52A1D2858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65" name="Oval 4164">
              <a:extLst>
                <a:ext uri="{FF2B5EF4-FFF2-40B4-BE49-F238E27FC236}">
                  <a16:creationId xmlns:a16="http://schemas.microsoft.com/office/drawing/2014/main" id="{891A2CBB-04A3-415A-89FF-AE32DC29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66" name="Oval 4165">
              <a:extLst>
                <a:ext uri="{FF2B5EF4-FFF2-40B4-BE49-F238E27FC236}">
                  <a16:creationId xmlns:a16="http://schemas.microsoft.com/office/drawing/2014/main" id="{E579FB2B-09D8-49A0-89C2-2F7E9D5A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67" name="Oval 4166">
              <a:extLst>
                <a:ext uri="{FF2B5EF4-FFF2-40B4-BE49-F238E27FC236}">
                  <a16:creationId xmlns:a16="http://schemas.microsoft.com/office/drawing/2014/main" id="{5E0336F7-0F0C-4850-BD48-60746BA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68" name="Oval 4167">
              <a:extLst>
                <a:ext uri="{FF2B5EF4-FFF2-40B4-BE49-F238E27FC236}">
                  <a16:creationId xmlns:a16="http://schemas.microsoft.com/office/drawing/2014/main" id="{0F467B1F-A4AC-44FB-BFA7-80FB6886C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69" name="Oval 4168">
              <a:extLst>
                <a:ext uri="{FF2B5EF4-FFF2-40B4-BE49-F238E27FC236}">
                  <a16:creationId xmlns:a16="http://schemas.microsoft.com/office/drawing/2014/main" id="{9EC019B8-D9B5-45A9-874D-A742FA6C3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70" name="Freeform 5">
              <a:extLst>
                <a:ext uri="{FF2B5EF4-FFF2-40B4-BE49-F238E27FC236}">
                  <a16:creationId xmlns:a16="http://schemas.microsoft.com/office/drawing/2014/main" id="{D2DAFA2B-17B6-4B84-85CA-8B8A2DA8F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72" name="Rectangle 4171">
            <a:extLst>
              <a:ext uri="{FF2B5EF4-FFF2-40B4-BE49-F238E27FC236}">
                <a16:creationId xmlns:a16="http://schemas.microsoft.com/office/drawing/2014/main" id="{A861840F-5C41-47D6-9188-97E5FFAA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74" name="Rectangle 4173">
            <a:extLst>
              <a:ext uri="{FF2B5EF4-FFF2-40B4-BE49-F238E27FC236}">
                <a16:creationId xmlns:a16="http://schemas.microsoft.com/office/drawing/2014/main" id="{CC7A5971-E020-44E5-9C84-CBE6D0E88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6" name="Oval 4175">
            <a:extLst>
              <a:ext uri="{FF2B5EF4-FFF2-40B4-BE49-F238E27FC236}">
                <a16:creationId xmlns:a16="http://schemas.microsoft.com/office/drawing/2014/main" id="{C896F8D1-40B6-46D7-8E9B-0F39901CC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78" name="Oval 4177">
            <a:extLst>
              <a:ext uri="{FF2B5EF4-FFF2-40B4-BE49-F238E27FC236}">
                <a16:creationId xmlns:a16="http://schemas.microsoft.com/office/drawing/2014/main" id="{5C3F293E-7318-499E-B873-8414096E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80" name="Freeform 5">
            <a:extLst>
              <a:ext uri="{FF2B5EF4-FFF2-40B4-BE49-F238E27FC236}">
                <a16:creationId xmlns:a16="http://schemas.microsoft.com/office/drawing/2014/main" id="{C7143AC6-510C-412B-A869-C763757C2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182" name="Freeform 5">
            <a:extLst>
              <a:ext uri="{FF2B5EF4-FFF2-40B4-BE49-F238E27FC236}">
                <a16:creationId xmlns:a16="http://schemas.microsoft.com/office/drawing/2014/main" id="{58504BDE-55E2-4113-BBC7-9ED7D3C7B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0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184" name="Freeform 5">
            <a:extLst>
              <a:ext uri="{FF2B5EF4-FFF2-40B4-BE49-F238E27FC236}">
                <a16:creationId xmlns:a16="http://schemas.microsoft.com/office/drawing/2014/main" id="{97E1E590-5499-404A-8892-6F8C6EFC0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E3A1B-5904-E06F-A267-9C9A36CD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The T-Flip-Flop: Combinational Logic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68465-E1EA-2DB8-10EC-25B599E64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76" y="5692877"/>
            <a:ext cx="10893095" cy="5353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accent1"/>
                </a:solidFill>
              </a:rPr>
              <a:t>A memory module that can be toggled on and off</a:t>
            </a:r>
          </a:p>
        </p:txBody>
      </p:sp>
      <p:pic>
        <p:nvPicPr>
          <p:cNvPr id="4110" name="Picture 14" descr="T Flip Flop | Toggle Flip-Flop, Circuit (NOR, NAND), Working, Applications">
            <a:extLst>
              <a:ext uri="{FF2B5EF4-FFF2-40B4-BE49-F238E27FC236}">
                <a16:creationId xmlns:a16="http://schemas.microsoft.com/office/drawing/2014/main" id="{68CA1442-BAA6-FF0F-D46A-2FB2D5741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46" y="801687"/>
            <a:ext cx="5448111" cy="2901119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86" name="Rectangle 4185">
            <a:extLst>
              <a:ext uri="{FF2B5EF4-FFF2-40B4-BE49-F238E27FC236}">
                <a16:creationId xmlns:a16="http://schemas.microsoft.com/office/drawing/2014/main" id="{56D6E0AE-0966-4200-8C11-FA0A08E8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tff">
            <a:hlinkClick r:id="" action="ppaction://media"/>
            <a:extLst>
              <a:ext uri="{FF2B5EF4-FFF2-40B4-BE49-F238E27FC236}">
                <a16:creationId xmlns:a16="http://schemas.microsoft.com/office/drawing/2014/main" id="{0A1C01EC-9DB3-BE5F-B903-2EE3C91EA9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6296" y="567646"/>
            <a:ext cx="6106774" cy="3435059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91482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E239521-4E27-466E-9087-5C3D9CD1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939603-6562-4246-A9A6-CE0657B91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88B391-2267-4070-940E-1DFC16029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843D276-7F19-4B7B-A3C9-E92CF9825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BF858F-F5FD-4A7D-A74C-4DB4D07E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6D2125-7D86-4D93-A5CB-0BCFE524B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2A20C10-8367-4EE7-84F1-DA8FC320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D2F7B40-09B0-4DD4-B504-7BE155EED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FFDC92C-6387-4BF1-9976-A0B078CE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2D368DE5-EE93-47F4-A759-0D6F94E1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AD4D91-560B-4DF8-B52B-A6BF83A6E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F12BC828-FAAE-455F-91DC-7ADCAC9DA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F8AF8F-A2F7-2F98-6E1F-7F0DBB08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The T-Flip Flop: The Piston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95306-8721-BABB-6B70-50C01610C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much simpler implementation unique to Minecraft</a:t>
            </a:r>
          </a:p>
          <a:p>
            <a:r>
              <a:rPr lang="en-US" dirty="0">
                <a:solidFill>
                  <a:schemeClr val="bg1"/>
                </a:solidFill>
              </a:rPr>
              <a:t>Utilizes the one-tick pulse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tffp">
            <a:hlinkClick r:id="" action="ppaction://media"/>
            <a:extLst>
              <a:ext uri="{FF2B5EF4-FFF2-40B4-BE49-F238E27FC236}">
                <a16:creationId xmlns:a16="http://schemas.microsoft.com/office/drawing/2014/main" id="{E8C0F8DB-3A45-9F54-5593-57DD5AE7E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4607" y="1631382"/>
            <a:ext cx="6391533" cy="359523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FD3DF8A-480D-4BB4-B603-B70596CFD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37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9">
            <a:extLst>
              <a:ext uri="{FF2B5EF4-FFF2-40B4-BE49-F238E27FC236}">
                <a16:creationId xmlns:a16="http://schemas.microsoft.com/office/drawing/2014/main" id="{3E239521-4E27-466E-9087-5C3D9CD1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939603-6562-4246-A9A6-CE0657B91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88B391-2267-4070-940E-1DFC16029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43D276-7F19-4B7B-A3C9-E92CF9825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BF858F-F5FD-4A7D-A74C-4DB4D07E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6D2125-7D86-4D93-A5CB-0BCFE524B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A20C10-8367-4EE7-84F1-DA8FC320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2F7B40-09B0-4DD4-B504-7BE155EED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FFDC92C-6387-4BF1-9976-A0B078CE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D368DE5-EE93-47F4-A759-0D6F94E1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AD4D91-560B-4DF8-B52B-A6BF83A6E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12BC828-FAAE-455F-91DC-7ADCAC9DA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2A7AE0-856A-F1CE-3524-4A83EFCD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Repeater Locking: Memory Unique to Minecraft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E34F-6107-A106-148D-49B329A7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repeater can lock its state when it receives a repeater input to its side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Until the side repeater is depowered, the repeater will not respond to its input</a:t>
            </a:r>
          </a:p>
          <a:p>
            <a:r>
              <a:rPr lang="en-US" dirty="0">
                <a:solidFill>
                  <a:schemeClr val="bg1"/>
                </a:solidFill>
              </a:rPr>
              <a:t>Simple D-Flip-Flop</a:t>
            </a:r>
          </a:p>
        </p:txBody>
      </p:sp>
      <p:pic>
        <p:nvPicPr>
          <p:cNvPr id="5" name="dff">
            <a:hlinkClick r:id="" action="ppaction://media"/>
            <a:extLst>
              <a:ext uri="{FF2B5EF4-FFF2-40B4-BE49-F238E27FC236}">
                <a16:creationId xmlns:a16="http://schemas.microsoft.com/office/drawing/2014/main" id="{0D634FB9-5B28-B74D-9DA6-BAF94B585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2960" y="1601787"/>
            <a:ext cx="6864512" cy="38612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D3DF8A-480D-4BB4-B603-B70596CFD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14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E8BD2A-4014-4DC6-A228-4ECE6A0A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0E230E-70E3-4816-B34C-60081C19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83E67D-EC2D-4F62-B68C-E7E941F2F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656D94-EA3C-4DE5-8ACE-F017877DC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F2336D-545C-4580-A987-E34CB8D03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72122C-5459-4226-A789-400922409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CD720A-34B1-4FB2-B122-4864FF2A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E0D36AA-4D88-4918-B42F-4F65F96FC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BE0E7D-C7E7-4D36-81EF-3609D2F28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3737097-3995-4011-B02C-1D81B79A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26F05A5-8383-494D-B689-1FB4561C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AE4DD2-048E-4DF4-89CD-D15DF5CF2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3C80A42D-5C95-4626-956B-6DFFE9379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98225B-D339-9730-0F7B-1CCD7530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71" y="437513"/>
            <a:ext cx="6232398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2"/>
                </a:solidFill>
              </a:rPr>
              <a:t>Tic Tac Toe: Designing a Complex Logic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5C5EE-A8FE-DB37-9E2B-2789A28BD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257" y="1172776"/>
            <a:ext cx="3290257" cy="4512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 considerations, planning,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7885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9A12-8BDD-4A35-B7C6-C46A0D2E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Phase: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F9A9F-A3A6-E0BD-DB12-EBF91F99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Modularity</a:t>
            </a:r>
          </a:p>
          <a:p>
            <a:pPr lvl="1"/>
            <a:r>
              <a:rPr lang="en-US" dirty="0"/>
              <a:t>Design components first, then the overarching system</a:t>
            </a:r>
          </a:p>
          <a:p>
            <a:pPr lvl="2"/>
            <a:r>
              <a:rPr lang="en-US" dirty="0"/>
              <a:t>Add visual aids, split this up </a:t>
            </a:r>
          </a:p>
          <a:p>
            <a:r>
              <a:rPr lang="en-US" dirty="0"/>
              <a:t>Bugs and implementation issues cannot be planned for</a:t>
            </a:r>
          </a:p>
          <a:p>
            <a:pPr lvl="1"/>
            <a:r>
              <a:rPr lang="en-US" dirty="0"/>
              <a:t>Pros and Cons of hack vs methodical approach</a:t>
            </a:r>
          </a:p>
          <a:p>
            <a:r>
              <a:rPr lang="en-US" dirty="0"/>
              <a:t>Color Coding</a:t>
            </a:r>
          </a:p>
          <a:p>
            <a:r>
              <a:rPr lang="en-US" dirty="0"/>
              <a:t>DRAW</a:t>
            </a:r>
          </a:p>
          <a:p>
            <a:pPr lvl="1"/>
            <a:r>
              <a:rPr lang="en-US" dirty="0"/>
              <a:t>Preventing spaghetti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23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2A00-14FA-DE2E-A90E-9BAB6399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Phase: Storing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99BD2-CAEB-6CBF-987C-7CFB2639F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needs to be stored?</a:t>
            </a:r>
          </a:p>
          <a:p>
            <a:r>
              <a:rPr lang="en-US" dirty="0"/>
              <a:t>How can it be stored?</a:t>
            </a:r>
          </a:p>
          <a:p>
            <a:pPr lvl="1"/>
            <a:r>
              <a:rPr lang="en-US" dirty="0"/>
              <a:t>Encoding?</a:t>
            </a:r>
          </a:p>
          <a:p>
            <a:r>
              <a:rPr lang="en-US" dirty="0"/>
              <a:t>What logic needs to supplement the storage?</a:t>
            </a:r>
          </a:p>
          <a:p>
            <a:pPr lvl="1"/>
            <a:r>
              <a:rPr lang="en-US" dirty="0"/>
              <a:t>Overwrite protection?</a:t>
            </a:r>
          </a:p>
          <a:p>
            <a:pPr lvl="1"/>
            <a:r>
              <a:rPr lang="en-US" dirty="0"/>
              <a:t>Turn switching?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2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7E4F-92FC-866B-7EAA-77D7178B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/>
              <a:t>Binary Representation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1ACBE-D6CD-5313-6164-0B69D777E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6397313" cy="3416300"/>
              </a:xfrm>
            </p:spPr>
            <p:txBody>
              <a:bodyPr anchor="ctr">
                <a:normAutofit/>
              </a:bodyPr>
              <a:lstStyle/>
              <a:p>
                <a:r>
                  <a:rPr lang="en-US"/>
                  <a:t>What is Binary?</a:t>
                </a:r>
              </a:p>
              <a:p>
                <a:r>
                  <a:rPr lang="en-US"/>
                  <a:t>What makes computing possible?</a:t>
                </a:r>
              </a:p>
              <a:p>
                <a:pPr lvl="1"/>
                <a:r>
                  <a:rPr lang="en-US"/>
                  <a:t>What makes math possible?</a:t>
                </a:r>
              </a:p>
              <a:p>
                <a:r>
                  <a:rPr lang="en-US"/>
                  <a:t>Anything with two distinct states can be represented with one binary digit, or bit</a:t>
                </a:r>
              </a:p>
              <a:p>
                <a:pPr lvl="1"/>
                <a:r>
                  <a:rPr lang="en-US"/>
                  <a:t>A system with 4 states can be represented with 2 binary digits or ‘bits’</a:t>
                </a:r>
              </a:p>
              <a:p>
                <a:pPr lvl="2"/>
                <a:r>
                  <a:rPr lang="en-US" dirty="0"/>
                  <a:t>N binary digits can represent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b="0" dirty="0"/>
                  <a:t>different states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1ACBE-D6CD-5313-6164-0B69D777E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6397313" cy="3416300"/>
              </a:xfrm>
              <a:blipFill>
                <a:blip r:embed="rId2"/>
                <a:stretch>
                  <a:fillRect l="-190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inary Code Gif GIFs | Tenor">
            <a:extLst>
              <a:ext uri="{FF2B5EF4-FFF2-40B4-BE49-F238E27FC236}">
                <a16:creationId xmlns:a16="http://schemas.microsoft.com/office/drawing/2014/main" id="{BCBFDF79-A019-34AE-BCD6-B4A40BC5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7013" y="2775951"/>
            <a:ext cx="3067163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849752-944B-FC06-3A3E-29435B0FF913}"/>
                  </a:ext>
                </a:extLst>
              </p14:cNvPr>
              <p14:cNvContentPartPr/>
              <p14:nvPr/>
            </p14:nvContentPartPr>
            <p14:xfrm>
              <a:off x="4703760" y="2511360"/>
              <a:ext cx="5167080" cy="4384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849752-944B-FC06-3A3E-29435B0FF9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4400" y="2502000"/>
                <a:ext cx="5185800" cy="440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6168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7BADB3A8-DB23-4150-A85C-006D092D4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CBC6F5-63F0-44AE-86FB-669AEF832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61DA49-F583-4172-A4B3-DF687A15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4A5049-A878-45F5-B470-E4055C524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E1FA92-E391-4228-A379-39B153609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C515EB-0A2F-4B14-9BB4-F3436ADB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E048420-AEC0-47A3-8F23-06D54190E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8D34A33-9305-4ECC-AD2B-2B2878EA1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E2AF68-9E4E-EDE0-2384-06A7F620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/>
              <a:t>Planning Phase: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90592-705B-E195-3B27-4E23499D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Display size</a:t>
            </a:r>
          </a:p>
          <a:p>
            <a:r>
              <a:rPr lang="en-US">
                <a:solidFill>
                  <a:schemeClr val="bg1"/>
                </a:solidFill>
              </a:rPr>
              <a:t>Shortcuts from encoding scheme</a:t>
            </a:r>
          </a:p>
          <a:p>
            <a:r>
              <a:rPr lang="en-US">
                <a:solidFill>
                  <a:schemeClr val="bg1"/>
                </a:solidFill>
              </a:rPr>
              <a:t>Shortcuts from display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3E095-14D8-5073-623C-93841E90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95" y="645107"/>
            <a:ext cx="2710388" cy="2710388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1B9A1072-CCD5-4242-A77E-F96255E0D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65BE9-19E1-875D-5AD2-2604BE6A8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00" y="3520086"/>
            <a:ext cx="2699924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56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791B-0F58-8150-F106-DC153190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Phase: Win/Tie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0C97C-E443-E844-C053-15D0D84DD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win in Tic Tac Toe?</a:t>
            </a:r>
          </a:p>
          <a:p>
            <a:r>
              <a:rPr lang="en-US" dirty="0"/>
              <a:t>Using encoding to our advantage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85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6606-91C4-264A-A320-43E70723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Planning Phase: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2F0D2-0B91-2911-2BF9-44431F1A5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Storing data</a:t>
            </a:r>
          </a:p>
          <a:p>
            <a:pPr lvl="1"/>
            <a:r>
              <a:rPr lang="en-US" dirty="0"/>
              <a:t># of bits</a:t>
            </a:r>
          </a:p>
          <a:p>
            <a:pPr lvl="2"/>
            <a:r>
              <a:rPr lang="en-US" dirty="0"/>
              <a:t>Add truth table?</a:t>
            </a:r>
          </a:p>
          <a:p>
            <a:pPr lvl="1"/>
            <a:r>
              <a:rPr lang="en-US" dirty="0"/>
              <a:t>State machine</a:t>
            </a:r>
          </a:p>
          <a:p>
            <a:pPr lvl="1"/>
            <a:r>
              <a:rPr lang="en-US" dirty="0"/>
              <a:t>Data encoding scheme</a:t>
            </a:r>
          </a:p>
          <a:p>
            <a:pPr lvl="2"/>
            <a:r>
              <a:rPr lang="en-US" dirty="0"/>
              <a:t>Practical considerations vs. first assumptions</a:t>
            </a:r>
          </a:p>
          <a:p>
            <a:r>
              <a:rPr lang="en-US" dirty="0"/>
              <a:t>Start from the high level and move down</a:t>
            </a:r>
          </a:p>
          <a:p>
            <a:pPr lvl="1"/>
            <a:r>
              <a:rPr lang="en-US" dirty="0"/>
              <a:t>Display first</a:t>
            </a:r>
          </a:p>
          <a:p>
            <a:r>
              <a:rPr lang="en-US" dirty="0"/>
              <a:t>Control Logic</a:t>
            </a:r>
          </a:p>
          <a:p>
            <a:pPr lvl="1"/>
            <a:r>
              <a:rPr lang="en-US" dirty="0"/>
              <a:t>Win/Tie detection</a:t>
            </a:r>
          </a:p>
          <a:p>
            <a:pPr lvl="1"/>
            <a:r>
              <a:rPr lang="en-US" dirty="0"/>
              <a:t>Turn switching</a:t>
            </a:r>
          </a:p>
          <a:p>
            <a:pPr lvl="1"/>
            <a:r>
              <a:rPr lang="en-US" dirty="0"/>
              <a:t>User input</a:t>
            </a:r>
          </a:p>
          <a:p>
            <a:pPr lvl="2"/>
            <a:r>
              <a:rPr lang="en-US" dirty="0"/>
              <a:t>Game end detection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65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59D9-F113-D861-7A2A-5CD419AE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Phase: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363B-24E4-A50F-1D54-7FBCDC714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decoding</a:t>
            </a:r>
          </a:p>
          <a:p>
            <a:r>
              <a:rPr lang="en-US" dirty="0"/>
              <a:t>Shortcuts from encoding scheme</a:t>
            </a:r>
          </a:p>
          <a:p>
            <a:r>
              <a:rPr lang="en-US" dirty="0"/>
              <a:t>DRAW</a:t>
            </a:r>
          </a:p>
          <a:p>
            <a:pPr lvl="1"/>
            <a:r>
              <a:rPr lang="en-US" dirty="0"/>
              <a:t>Add schematics</a:t>
            </a:r>
          </a:p>
        </p:txBody>
      </p:sp>
    </p:spTree>
    <p:extLst>
      <p:ext uri="{BB962C8B-B14F-4D97-AF65-F5344CB8AC3E}">
        <p14:creationId xmlns:p14="http://schemas.microsoft.com/office/powerpoint/2010/main" val="3839788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91F7-8C36-94C6-9B7A-CC957964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Phase: Win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C84F-456D-DD00-E4C0-51B80A797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Logic</a:t>
            </a:r>
          </a:p>
          <a:p>
            <a:r>
              <a:rPr lang="en-US" dirty="0"/>
              <a:t>Modularity</a:t>
            </a:r>
          </a:p>
          <a:p>
            <a:r>
              <a:rPr lang="en-US" dirty="0"/>
              <a:t>Who won?</a:t>
            </a:r>
          </a:p>
        </p:txBody>
      </p:sp>
    </p:spTree>
    <p:extLst>
      <p:ext uri="{BB962C8B-B14F-4D97-AF65-F5344CB8AC3E}">
        <p14:creationId xmlns:p14="http://schemas.microsoft.com/office/powerpoint/2010/main" val="422784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7BDA-5342-3A2C-8303-CE1E4A0B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Phase: Tie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024E-C744-0EB0-5618-3B0E6954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the order of implementation</a:t>
            </a:r>
          </a:p>
          <a:p>
            <a:pPr lvl="1"/>
            <a:r>
              <a:rPr lang="en-US" dirty="0"/>
              <a:t>Leeching off win detectors</a:t>
            </a:r>
          </a:p>
          <a:p>
            <a:r>
              <a:rPr lang="en-US" dirty="0"/>
              <a:t>Tie vs. Win</a:t>
            </a:r>
          </a:p>
        </p:txBody>
      </p:sp>
    </p:spTree>
    <p:extLst>
      <p:ext uri="{BB962C8B-B14F-4D97-AF65-F5344CB8AC3E}">
        <p14:creationId xmlns:p14="http://schemas.microsoft.com/office/powerpoint/2010/main" val="1301324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E21D-C264-F611-07BE-351F44A2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Phase: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8ECB1-BA2A-198E-875B-63B0B120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Redstone Lamp pixel display design</a:t>
            </a:r>
          </a:p>
          <a:p>
            <a:r>
              <a:rPr lang="en-US" dirty="0"/>
              <a:t>Encoding shortcuts</a:t>
            </a:r>
          </a:p>
        </p:txBody>
      </p:sp>
    </p:spTree>
    <p:extLst>
      <p:ext uri="{BB962C8B-B14F-4D97-AF65-F5344CB8AC3E}">
        <p14:creationId xmlns:p14="http://schemas.microsoft.com/office/powerpoint/2010/main" val="3751474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34D8-777D-E805-C97D-8013D991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Phase: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1EAC8-BE07-91D6-BAEA-16AB08B52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stacking methods</a:t>
            </a:r>
          </a:p>
          <a:p>
            <a:r>
              <a:rPr lang="en-US" dirty="0"/>
              <a:t>Trial and error</a:t>
            </a:r>
          </a:p>
          <a:p>
            <a:r>
              <a:rPr lang="en-US" dirty="0"/>
              <a:t>Edge detection</a:t>
            </a:r>
          </a:p>
          <a:p>
            <a:r>
              <a:rPr lang="en-US" dirty="0"/>
              <a:t>Turn Flip-Flop</a:t>
            </a:r>
          </a:p>
        </p:txBody>
      </p:sp>
    </p:spTree>
    <p:extLst>
      <p:ext uri="{BB962C8B-B14F-4D97-AF65-F5344CB8AC3E}">
        <p14:creationId xmlns:p14="http://schemas.microsoft.com/office/powerpoint/2010/main" val="427292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12EC-B9D8-437F-9E41-A95C67AD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Phase: Win/Tie/Game End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ECA2-8E69-8211-9190-BFADA664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08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185-4C9F-67D9-CEEA-CC83CB13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Phase: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6EDE-37FB-930F-FA6C-E27FF7230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CODE</a:t>
            </a:r>
          </a:p>
          <a:p>
            <a:r>
              <a:rPr lang="en-US" dirty="0"/>
              <a:t>DRAW</a:t>
            </a:r>
          </a:p>
          <a:p>
            <a:r>
              <a:rPr lang="en-US" dirty="0"/>
              <a:t>Sacrificing size for sustainability</a:t>
            </a:r>
          </a:p>
          <a:p>
            <a:pPr lvl="1"/>
            <a:r>
              <a:rPr lang="en-US" dirty="0"/>
              <a:t>Bus design</a:t>
            </a:r>
          </a:p>
          <a:p>
            <a:pPr lvl="1"/>
            <a:r>
              <a:rPr lang="en-US" dirty="0"/>
              <a:t>Trial and error</a:t>
            </a:r>
          </a:p>
          <a:p>
            <a:pPr lvl="1"/>
            <a:r>
              <a:rPr lang="en-US" dirty="0"/>
              <a:t>Failed designs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3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3" name="Group 6172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174" name="Rectangle 6173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75" name="Oval 6174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76" name="Oval 6175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77" name="Oval 6176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78" name="Oval 6177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79" name="Oval 6178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80" name="Oval 6179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81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183" name="Rectangle 6182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A99B8-B7D8-F46F-7BD4-BC3818E8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Binary Logic: NOT</a:t>
            </a:r>
          </a:p>
        </p:txBody>
      </p:sp>
      <p:grpSp>
        <p:nvGrpSpPr>
          <p:cNvPr id="6185" name="Group 6184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6186" name="Rectangle 6185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87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6188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148" name="Picture 4" descr="Digital Signals and Gates | Logic Gates | Electronics Textbook">
            <a:extLst>
              <a:ext uri="{FF2B5EF4-FFF2-40B4-BE49-F238E27FC236}">
                <a16:creationId xmlns:a16="http://schemas.microsoft.com/office/drawing/2014/main" id="{9E43743D-75CA-C8B5-8AE0-499AB460474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/>
        </p:blipFill>
        <p:spPr bwMode="auto">
          <a:xfrm>
            <a:off x="2568230" y="1114621"/>
            <a:ext cx="3526245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579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B26F-B95B-95AE-F54F-3C051CF1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F164-772A-B9B6-B1D8-C41F056C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 may be simpler than you think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4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3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A99B8-B7D8-F46F-7BD4-BC3818E8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Binary Logic: OR</a:t>
            </a:r>
          </a:p>
        </p:txBody>
      </p: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9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70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050" name="Picture 2" descr="Write the truth table of logic OR gate.">
            <a:extLst>
              <a:ext uri="{FF2B5EF4-FFF2-40B4-BE49-F238E27FC236}">
                <a16:creationId xmlns:a16="http://schemas.microsoft.com/office/drawing/2014/main" id="{C8E7817D-3C31-FDBC-3287-442993A1123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3" r="8461"/>
          <a:stretch/>
        </p:blipFill>
        <p:spPr bwMode="auto">
          <a:xfrm>
            <a:off x="2517864" y="1114621"/>
            <a:ext cx="3626977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16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09" name="Oval 4108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11" name="Oval 4110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12" name="Oval 4111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13" name="Oval 4112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14" name="Oval 4113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15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A99B8-B7D8-F46F-7BD4-BC3818E8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Binary Logic: AND</a:t>
            </a:r>
          </a:p>
        </p:txBody>
      </p:sp>
      <p:grpSp>
        <p:nvGrpSpPr>
          <p:cNvPr id="4119" name="Group 4118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4120" name="Rectangle 4119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21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122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102" name="Picture 6" descr="Multiple-input Gates | Logic Gates | Electronics Textbook">
            <a:extLst>
              <a:ext uri="{FF2B5EF4-FFF2-40B4-BE49-F238E27FC236}">
                <a16:creationId xmlns:a16="http://schemas.microsoft.com/office/drawing/2014/main" id="{6C2FA4C7-0EF6-63F0-427D-C7FB7CF78C4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13197"/>
          <a:stretch/>
        </p:blipFill>
        <p:spPr bwMode="auto">
          <a:xfrm>
            <a:off x="2606791" y="1114621"/>
            <a:ext cx="3449123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9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30" name="Rectangle 5129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31" name="Oval 5130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32" name="Oval 5131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33" name="Oval 5132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34" name="Oval 5133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36" name="Oval 5135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37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A99B8-B7D8-F46F-7BD4-BC3818E8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Binary Logic: XOR</a:t>
            </a:r>
          </a:p>
        </p:txBody>
      </p:sp>
      <p:grpSp>
        <p:nvGrpSpPr>
          <p:cNvPr id="5141" name="Group 5140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42" name="Rectangle 5141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43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144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124" name="Picture 4" descr="What is the easiest way to learn truth table of NOR gate and XOR gate of  class 12th CBSE? - Quora">
            <a:extLst>
              <a:ext uri="{FF2B5EF4-FFF2-40B4-BE49-F238E27FC236}">
                <a16:creationId xmlns:a16="http://schemas.microsoft.com/office/drawing/2014/main" id="{110A014B-43C5-1945-A5CE-8ECF562D456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r="999"/>
          <a:stretch/>
        </p:blipFill>
        <p:spPr bwMode="auto">
          <a:xfrm>
            <a:off x="2410082" y="1114621"/>
            <a:ext cx="3842542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1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E8BD2A-4014-4DC6-A228-4ECE6A0A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0E230E-70E3-4816-B34C-60081C19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83E67D-EC2D-4F62-B68C-E7E941F2F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656D94-EA3C-4DE5-8ACE-F017877DC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F2336D-545C-4580-A987-E34CB8D03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72122C-5459-4226-A789-400922409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CD720A-34B1-4FB2-B122-4864FF2A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E0D36AA-4D88-4918-B42F-4F65F96FC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BE0E7D-C7E7-4D36-81EF-3609D2F28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3737097-3995-4011-B02C-1D81B79A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26F05A5-8383-494D-B689-1FB4561C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AE4DD2-048E-4DF4-89CD-D15DF5CF2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3C80A42D-5C95-4626-956B-6DFFE9379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E13823-3698-B311-FFE3-966AFC54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71" y="437513"/>
            <a:ext cx="6232398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2"/>
                </a:solidFill>
              </a:rPr>
              <a:t>Redstone Refresher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187AD-3C09-19D3-2E7E-6C141C424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257" y="1172776"/>
            <a:ext cx="3290257" cy="4512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The basics of Redstone components</a:t>
            </a:r>
          </a:p>
        </p:txBody>
      </p:sp>
    </p:spTree>
    <p:extLst>
      <p:ext uri="{BB962C8B-B14F-4D97-AF65-F5344CB8AC3E}">
        <p14:creationId xmlns:p14="http://schemas.microsoft.com/office/powerpoint/2010/main" val="249415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8A3-CF06-A08E-B7C1-5D65755B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Redstone?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45BB5-20EA-564E-A409-6B9D91A07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Minecraft’s simple ‘circuit simulator’</a:t>
            </a:r>
          </a:p>
          <a:p>
            <a:r>
              <a:rPr lang="en-US" dirty="0"/>
              <a:t>Wiring</a:t>
            </a:r>
          </a:p>
          <a:p>
            <a:pPr lvl="1"/>
            <a:r>
              <a:rPr lang="en-US" dirty="0"/>
              <a:t>Redstone dust laid on the ground carries an on or off signal</a:t>
            </a:r>
          </a:p>
          <a:p>
            <a:pPr lvl="2"/>
            <a:r>
              <a:rPr lang="en-US" dirty="0"/>
              <a:t>Also contains signal strength data</a:t>
            </a:r>
          </a:p>
          <a:p>
            <a:r>
              <a:rPr lang="en-US" dirty="0"/>
              <a:t>Can do pretty cool things</a:t>
            </a:r>
          </a:p>
          <a:p>
            <a:pPr lvl="1"/>
            <a:r>
              <a:rPr lang="en-US" dirty="0"/>
              <a:t>How about all things?</a:t>
            </a:r>
          </a:p>
        </p:txBody>
      </p:sp>
      <p:pic>
        <p:nvPicPr>
          <p:cNvPr id="6" name="Picture 2" descr="4x4 Seamless Tileable Piston Door (World Record Size) : r/redstone">
            <a:extLst>
              <a:ext uri="{FF2B5EF4-FFF2-40B4-BE49-F238E27FC236}">
                <a16:creationId xmlns:a16="http://schemas.microsoft.com/office/drawing/2014/main" id="{539665E0-796A-B610-B124-D292EEA3A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428" y="3176005"/>
            <a:ext cx="4031877" cy="227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116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4756</TotalTime>
  <Words>690</Words>
  <Application>Microsoft Office PowerPoint</Application>
  <PresentationFormat>Widescreen</PresentationFormat>
  <Paragraphs>140</Paragraphs>
  <Slides>40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Cambria Math</vt:lpstr>
      <vt:lpstr>Century Gothic</vt:lpstr>
      <vt:lpstr>Wingdings 3</vt:lpstr>
      <vt:lpstr>Ion Boardroom</vt:lpstr>
      <vt:lpstr>On the Computing Power of Minecraft Redstone</vt:lpstr>
      <vt:lpstr>A Refresher on Digital Logic </vt:lpstr>
      <vt:lpstr>Binary Representation of Data</vt:lpstr>
      <vt:lpstr>Binary Logic: NOT</vt:lpstr>
      <vt:lpstr>Binary Logic: OR</vt:lpstr>
      <vt:lpstr>Binary Logic: AND</vt:lpstr>
      <vt:lpstr>Binary Logic: XOR</vt:lpstr>
      <vt:lpstr>Redstone Refresher</vt:lpstr>
      <vt:lpstr>What is Redstone?</vt:lpstr>
      <vt:lpstr>Inputs</vt:lpstr>
      <vt:lpstr>Wiring</vt:lpstr>
      <vt:lpstr>Power</vt:lpstr>
      <vt:lpstr>The Repeater: Strong Power</vt:lpstr>
      <vt:lpstr>The Repeater: Directionality</vt:lpstr>
      <vt:lpstr>The Repeater: Repeating</vt:lpstr>
      <vt:lpstr>The Repeater: Delay</vt:lpstr>
      <vt:lpstr>The Piston</vt:lpstr>
      <vt:lpstr>Minecraft’s Logical Building Blocks</vt:lpstr>
      <vt:lpstr>Minecraft’s Building Blocks</vt:lpstr>
      <vt:lpstr>Minecraft AND: Bubble Pushing</vt:lpstr>
      <vt:lpstr>MINECRAFT XOR: Comparators</vt:lpstr>
      <vt:lpstr>Storing Data in Minecraft</vt:lpstr>
      <vt:lpstr>The S/R Latch</vt:lpstr>
      <vt:lpstr>The T-Flip-Flop: Combinational Logic Method</vt:lpstr>
      <vt:lpstr>The T-Flip Flop: The Piston Method</vt:lpstr>
      <vt:lpstr>Repeater Locking: Memory Unique to Minecraft</vt:lpstr>
      <vt:lpstr>Tic Tac Toe: Designing a Complex Logic System</vt:lpstr>
      <vt:lpstr>Planning Phase: Tips</vt:lpstr>
      <vt:lpstr>Planning Phase: Storing Data</vt:lpstr>
      <vt:lpstr>Planning Phase: Display</vt:lpstr>
      <vt:lpstr>Planning Phase: Win/Tie Detection</vt:lpstr>
      <vt:lpstr>Planning Phase: Requirements</vt:lpstr>
      <vt:lpstr>Design Phase: Display</vt:lpstr>
      <vt:lpstr>Design Phase: Win Detection</vt:lpstr>
      <vt:lpstr>Design Phase: Tie Detection</vt:lpstr>
      <vt:lpstr>Building Phase: Display</vt:lpstr>
      <vt:lpstr>Building Phase: Memory</vt:lpstr>
      <vt:lpstr>Building Phase: Win/Tie/Game End Detection</vt:lpstr>
      <vt:lpstr>Building Phase: Wiring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Jaskin Kabir</dc:creator>
  <cp:lastModifiedBy>Jaskin Kabir</cp:lastModifiedBy>
  <cp:revision>7</cp:revision>
  <dcterms:created xsi:type="dcterms:W3CDTF">2023-02-10T16:41:56Z</dcterms:created>
  <dcterms:modified xsi:type="dcterms:W3CDTF">2023-02-14T03:05:27Z</dcterms:modified>
</cp:coreProperties>
</file>